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41E57F-00F5-48B0-B28B-A8347B1E7AB3}">
  <a:tblStyle styleId="{A641E57F-00F5-48B0-B28B-A8347B1E7A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32b5a3ef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32b5a3ef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2ecba04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2ecba04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2ecba041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2ecba041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2ecba041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2ecba041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2b5a3ef7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2b5a3ef7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2d79602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32d79602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https://voyager.jpl.nasa.gov/mission/spacecraft/interactive.php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2b5a3ef7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2b5a3ef7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306f5f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306f5f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2ecba041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2ecba041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2ecba041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2ecba041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2ecba041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2ecba041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2ecba04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2ecba04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2b5a3ef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2b5a3ef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2b5a3ef7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2b5a3ef7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Rings composition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2ecba041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2ecba041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2b5a3ef7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2b5a3ef7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hyperlink" Target="https://slate.com/news-and-politics/2003/11/what-voyager-1-uses-for-fuel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32.jpg"/><Relationship Id="rId5" Type="http://schemas.openxmlformats.org/officeDocument/2006/relationships/image" Target="../media/image18.png"/><Relationship Id="rId6" Type="http://schemas.openxmlformats.org/officeDocument/2006/relationships/hyperlink" Target="https://voyager.jpl.nasa.gov/galleries/images-voyager-took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3.png"/><Relationship Id="rId9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hyperlink" Target="https://www.nasa.gov/multimedia/imagegallery/image_feature_592.html" TargetMode="External"/><Relationship Id="rId8" Type="http://schemas.openxmlformats.org/officeDocument/2006/relationships/hyperlink" Target="https://voyager.jpl.nasa.gov/galleries/images-voyager-took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4.png"/><Relationship Id="rId13" Type="http://schemas.openxmlformats.org/officeDocument/2006/relationships/image" Target="../media/image4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10.jpg"/><Relationship Id="rId9" Type="http://schemas.openxmlformats.org/officeDocument/2006/relationships/image" Target="../media/image6.jpg"/><Relationship Id="rId14" Type="http://schemas.openxmlformats.org/officeDocument/2006/relationships/image" Target="../media/image8.png"/><Relationship Id="rId5" Type="http://schemas.openxmlformats.org/officeDocument/2006/relationships/image" Target="../media/image13.jpg"/><Relationship Id="rId6" Type="http://schemas.openxmlformats.org/officeDocument/2006/relationships/image" Target="../media/image7.gif"/><Relationship Id="rId7" Type="http://schemas.openxmlformats.org/officeDocument/2006/relationships/image" Target="../media/image11.jpg"/><Relationship Id="rId8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hyperlink" Target="https://voyager.jpl.nasa.gov/galleries/images-voyager-took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hyperlink" Target="https://voyager.jpl.nasa.gov/galleries/images-voyager-took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Relationship Id="rId4" Type="http://schemas.openxmlformats.org/officeDocument/2006/relationships/hyperlink" Target="https://voyager.jpl.nasa.gov/galleries/images-voyager-took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hyperlink" Target="https://slate.com/news-and-politics/2003/11/what-voyager-1-uses-for-fue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0" y="0"/>
            <a:ext cx="9144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Mission Overview and Trajectory Analysis of the Voyager 2 Mission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0" y="3932900"/>
            <a:ext cx="1304775" cy="12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484700" y="4053400"/>
            <a:ext cx="4659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Clarkson University</a:t>
            </a:r>
            <a:endParaRPr sz="17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Department of Mechanical and Aerospace Engineering</a:t>
            </a:r>
            <a:endParaRPr sz="17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April 25th, 2023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1587525" y="4105000"/>
            <a:ext cx="3409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Tyler Brooks (0759179) </a:t>
            </a:r>
            <a:endParaRPr sz="17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John Erdman (0942922) </a:t>
            </a:r>
            <a:endParaRPr sz="17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Ryder Hoffman (0947903)</a:t>
            </a:r>
            <a:endParaRPr sz="17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idx="4294967295" type="subTitle"/>
          </p:nvPr>
        </p:nvSpPr>
        <p:spPr>
          <a:xfrm>
            <a:off x="311700" y="357775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AOCS: On-board Instrumentation</a:t>
            </a:r>
            <a:endParaRPr sz="2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272500" y="894475"/>
            <a:ext cx="343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Radioisotope Thermoelectric Generator: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Provides power using decaying Plutonium-238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175" y="1087375"/>
            <a:ext cx="4904774" cy="369390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1259950" y="4986325"/>
            <a:ext cx="77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31050" y="4862875"/>
            <a:ext cx="9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B. Koerner, “What Voyager 1 uses for fuel.,” 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Slate Magazine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, 06-Nov-2003.Available:</a:t>
            </a:r>
            <a:r>
              <a:rPr lang="en" sz="1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https://slate.com/news-and-politics/2003/11/what-voyager-1-uses-for-fuel.html</a:t>
            </a:r>
            <a:r>
              <a:rPr lang="en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272500" y="1583825"/>
            <a:ext cx="34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Magnetometer</a:t>
            </a:r>
            <a:r>
              <a:rPr lang="en" u="sng">
                <a:latin typeface="Average"/>
                <a:ea typeface="Average"/>
                <a:cs typeface="Average"/>
                <a:sym typeface="Average"/>
              </a:rPr>
              <a:t>: 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Collects magnetic field data.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272500" y="2052788"/>
            <a:ext cx="333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High Gain Antenna: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Sends info back to Earth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272500" y="2541763"/>
            <a:ext cx="354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Visible</a:t>
            </a:r>
            <a:r>
              <a:rPr lang="en" u="sng">
                <a:latin typeface="Average"/>
                <a:ea typeface="Average"/>
                <a:cs typeface="Average"/>
                <a:sym typeface="Average"/>
              </a:rPr>
              <a:t> Light Camera: 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Takes images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8 different filters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272500" y="3216850"/>
            <a:ext cx="365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Infrared</a:t>
            </a:r>
            <a:r>
              <a:rPr lang="en" u="sng">
                <a:latin typeface="Average"/>
                <a:ea typeface="Average"/>
                <a:cs typeface="Average"/>
                <a:sym typeface="Average"/>
              </a:rPr>
              <a:t> Interferometer Spectrometer: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Measures temperatures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311700" y="3715413"/>
            <a:ext cx="365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Ultraviolet </a:t>
            </a:r>
            <a:r>
              <a:rPr lang="en" u="sng">
                <a:latin typeface="Average"/>
                <a:ea typeface="Average"/>
                <a:cs typeface="Average"/>
                <a:sym typeface="Average"/>
              </a:rPr>
              <a:t>Spectrometer: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Measures UV light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4955350" y="3715400"/>
            <a:ext cx="1545000" cy="948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3820900" y="2052800"/>
            <a:ext cx="1252200" cy="80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5790850" y="1885050"/>
            <a:ext cx="2699400" cy="137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7919350" y="1414475"/>
            <a:ext cx="1119600" cy="954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8405800" y="1885050"/>
            <a:ext cx="717600" cy="61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Orbital Trajectory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0" y="0"/>
            <a:ext cx="5981450" cy="504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2375" y="0"/>
            <a:ext cx="3150300" cy="554100"/>
          </a:xfrm>
          <a:prstGeom prst="rect">
            <a:avLst/>
          </a:prstGeom>
          <a:solidFill>
            <a:srgbClr val="FFFFFF">
              <a:alpha val="51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Orbital Trajectory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4">
            <a:alphaModFix/>
          </a:blip>
          <a:srcRect b="3570" l="2240" r="4012" t="1983"/>
          <a:stretch/>
        </p:blipFill>
        <p:spPr>
          <a:xfrm>
            <a:off x="6108850" y="86300"/>
            <a:ext cx="3035150" cy="22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700" y="2415214"/>
            <a:ext cx="3150300" cy="26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895450" y="964200"/>
            <a:ext cx="3810900" cy="2575800"/>
          </a:xfrm>
          <a:prstGeom prst="roundRect">
            <a:avLst>
              <a:gd fmla="val 16667" name="adj"/>
            </a:avLst>
          </a:prstGeom>
          <a:solidFill>
            <a:srgbClr val="070101">
              <a:alpha val="2813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Voyager 2 Orbital </a:t>
            </a:r>
            <a:r>
              <a:rPr lang="en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Maneuvers</a:t>
            </a:r>
            <a:r>
              <a:rPr lang="en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endParaRPr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Injection Maneuver Into Jupiter’s SOI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Hyperbolic Flyby: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Jupiter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Saturn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Uranus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Neptune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Using Neptune As A Slingshot Out Of The Sun’s Orbital Plane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-71450" y="4789500"/>
            <a:ext cx="90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“Galleries of Images Voyager Took” </a:t>
            </a:r>
            <a:r>
              <a:rPr i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 Image Gallery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Dates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.Available: </a:t>
            </a:r>
            <a:r>
              <a:rPr lang="en" sz="10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https://voyager.jpl.nasa.gov/galleries/images-voyager-took/</a:t>
            </a:r>
            <a:endParaRPr sz="13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-71450" y="4450800"/>
            <a:ext cx="965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Ota Lutz, “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There Were Two: Voyager 2 Reaches Interstellar Space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</a:t>
            </a:r>
            <a:r>
              <a:rPr i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Teachable Moments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12/18/18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.Available: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https://www.jpl.nasa.gov/edu/news/2018/12/18/then-there-were-two-voyager-2-reaches-interstellar-space/</a:t>
            </a:r>
            <a:endParaRPr sz="13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550" y="-11"/>
            <a:ext cx="3150300" cy="262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775" y="2267125"/>
            <a:ext cx="3682200" cy="284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8" name="Google Shape;218;p25"/>
          <p:cNvSpPr/>
          <p:nvPr/>
        </p:nvSpPr>
        <p:spPr>
          <a:xfrm>
            <a:off x="6101088" y="3408205"/>
            <a:ext cx="68700" cy="6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6725915" y="3462665"/>
            <a:ext cx="68700" cy="6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5598473" y="3776038"/>
            <a:ext cx="68700" cy="6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496400" y="856425"/>
            <a:ext cx="18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Process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496400" y="1222050"/>
            <a:ext cx="24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12375" y="0"/>
            <a:ext cx="398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Orbital Trajectory: STK Model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4" name="Google Shape;224;p25"/>
          <p:cNvCxnSpPr/>
          <p:nvPr/>
        </p:nvCxnSpPr>
        <p:spPr>
          <a:xfrm>
            <a:off x="1810857" y="460275"/>
            <a:ext cx="9600" cy="4535100"/>
          </a:xfrm>
          <a:prstGeom prst="straightConnector1">
            <a:avLst/>
          </a:prstGeom>
          <a:noFill/>
          <a:ln cap="flat" cmpd="sng" w="28575">
            <a:solidFill>
              <a:srgbClr val="060C1B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5" name="Google Shape;225;p25"/>
          <p:cNvSpPr/>
          <p:nvPr/>
        </p:nvSpPr>
        <p:spPr>
          <a:xfrm>
            <a:off x="126725" y="790173"/>
            <a:ext cx="1479600" cy="750000"/>
          </a:xfrm>
          <a:prstGeom prst="roundRect">
            <a:avLst>
              <a:gd fmla="val 16667" name="adj"/>
            </a:avLst>
          </a:prstGeom>
          <a:solidFill>
            <a:srgbClr val="12D41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Insert celestial body's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1919151" y="1339159"/>
            <a:ext cx="1479600" cy="750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Insert celestial body's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126728" y="2090157"/>
            <a:ext cx="1479600" cy="750000"/>
          </a:xfrm>
          <a:prstGeom prst="roundRect">
            <a:avLst>
              <a:gd fmla="val 16667" name="adj"/>
            </a:avLst>
          </a:prstGeom>
          <a:solidFill>
            <a:srgbClr val="0000E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Create Satellite using astrogator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1889000" y="2741225"/>
            <a:ext cx="1539900" cy="1017000"/>
          </a:xfrm>
          <a:prstGeom prst="roundRect">
            <a:avLst>
              <a:gd fmla="val 16667" name="adj"/>
            </a:avLst>
          </a:prstGeom>
          <a:solidFill>
            <a:srgbClr val="D8B6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Insert maneuvers and properties in mission control sequence (MCS)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126728" y="3758217"/>
            <a:ext cx="1479600" cy="750000"/>
          </a:xfrm>
          <a:prstGeom prst="roundRect">
            <a:avLst>
              <a:gd fmla="val 16667" name="adj"/>
            </a:avLst>
          </a:prstGeom>
          <a:solidFill>
            <a:srgbClr val="00CED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Run MCS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1919150" y="4189498"/>
            <a:ext cx="1479600" cy="75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Extract data for planetary coordinates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6552560" y="3355350"/>
            <a:ext cx="68700" cy="6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23209" l="28958" r="31366" t="12973"/>
          <a:stretch/>
        </p:blipFill>
        <p:spPr>
          <a:xfrm>
            <a:off x="6346299" y="2482548"/>
            <a:ext cx="2554500" cy="231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4">
            <a:alphaModFix/>
          </a:blip>
          <a:srcRect b="0" l="22796" r="22937" t="0"/>
          <a:stretch/>
        </p:blipFill>
        <p:spPr>
          <a:xfrm>
            <a:off x="4145900" y="295375"/>
            <a:ext cx="2412900" cy="250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13" y="640350"/>
            <a:ext cx="2863227" cy="36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12375" y="0"/>
            <a:ext cx="3845700" cy="554100"/>
          </a:xfrm>
          <a:prstGeom prst="rect">
            <a:avLst/>
          </a:prstGeom>
          <a:solidFill>
            <a:srgbClr val="FFFFFF">
              <a:alpha val="51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Orbital Trajectory: Model vs Real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241;p26"/>
          <p:cNvGrpSpPr/>
          <p:nvPr/>
        </p:nvGrpSpPr>
        <p:grpSpPr>
          <a:xfrm>
            <a:off x="5071001" y="223549"/>
            <a:ext cx="2987722" cy="3587176"/>
            <a:chOff x="3496900" y="70450"/>
            <a:chExt cx="1893000" cy="2564100"/>
          </a:xfrm>
        </p:grpSpPr>
        <p:sp>
          <p:nvSpPr>
            <p:cNvPr id="242" name="Google Shape;242;p26"/>
            <p:cNvSpPr txBox="1"/>
            <p:nvPr/>
          </p:nvSpPr>
          <p:spPr>
            <a:xfrm>
              <a:off x="3496900" y="2381650"/>
              <a:ext cx="18930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swald"/>
                  <a:ea typeface="Oswald"/>
                  <a:cs typeface="Oswald"/>
                  <a:sym typeface="Oswald"/>
                </a:rPr>
                <a:t>Io, Europa, Ganymede and Callisto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243" name="Google Shape;24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34450" y="70450"/>
              <a:ext cx="1617900" cy="2311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cxnSp>
        <p:nvCxnSpPr>
          <p:cNvPr id="244" name="Google Shape;244;p26"/>
          <p:cNvCxnSpPr>
            <a:stCxn id="245" idx="3"/>
            <a:endCxn id="242" idx="1"/>
          </p:cNvCxnSpPr>
          <p:nvPr/>
        </p:nvCxnSpPr>
        <p:spPr>
          <a:xfrm>
            <a:off x="2639150" y="2470500"/>
            <a:ext cx="2431800" cy="116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6"/>
          <p:cNvSpPr/>
          <p:nvPr/>
        </p:nvSpPr>
        <p:spPr>
          <a:xfrm>
            <a:off x="2236850" y="2408550"/>
            <a:ext cx="402300" cy="12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2236850" y="3048250"/>
            <a:ext cx="402300" cy="12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2236850" y="4066925"/>
            <a:ext cx="402300" cy="12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138300" y="4862875"/>
            <a:ext cx="90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NASA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, “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Family Portrait of the Jovian System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” 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NASA Image Gallery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Aug 7, 2017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.Available:</a:t>
            </a:r>
            <a:r>
              <a:rPr lang="en" sz="10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https://www.nasa.gov/multimedia/imagegallery/image_feature_592.html</a:t>
            </a:r>
            <a:endParaRPr sz="1300">
              <a:solidFill>
                <a:srgbClr val="4A86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138300" y="4700800"/>
            <a:ext cx="90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60C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</a:t>
            </a:r>
            <a:r>
              <a:rPr lang="en" sz="1000">
                <a:solidFill>
                  <a:srgbClr val="060C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“Galleries of Images Voyager Took” </a:t>
            </a:r>
            <a:r>
              <a:rPr i="1" lang="en" sz="1000">
                <a:solidFill>
                  <a:srgbClr val="060C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 Image Gallery</a:t>
            </a:r>
            <a:r>
              <a:rPr lang="en" sz="1000">
                <a:solidFill>
                  <a:srgbClr val="060C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000">
                <a:solidFill>
                  <a:srgbClr val="060C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Dates</a:t>
            </a:r>
            <a:r>
              <a:rPr lang="en" sz="1000">
                <a:solidFill>
                  <a:srgbClr val="060C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.Available: </a:t>
            </a:r>
            <a:r>
              <a:rPr lang="en" sz="1000" u="sng">
                <a:solidFill>
                  <a:srgbClr val="060C1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https://voyager.jpl.nasa.gov/galleries/images-voyager-took/</a:t>
            </a:r>
            <a:endParaRPr sz="1300">
              <a:solidFill>
                <a:srgbClr val="060C1B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250" name="Google Shape;250;p26"/>
          <p:cNvGrpSpPr/>
          <p:nvPr/>
        </p:nvGrpSpPr>
        <p:grpSpPr>
          <a:xfrm>
            <a:off x="4306366" y="969757"/>
            <a:ext cx="3752354" cy="3203987"/>
            <a:chOff x="6073890" y="244725"/>
            <a:chExt cx="2907900" cy="2256488"/>
          </a:xfrm>
        </p:grpSpPr>
        <p:pic>
          <p:nvPicPr>
            <p:cNvPr id="251" name="Google Shape;251;p26"/>
            <p:cNvPicPr preferRelativeResize="0"/>
            <p:nvPr/>
          </p:nvPicPr>
          <p:blipFill rotWithShape="1">
            <a:blip r:embed="rId9">
              <a:alphaModFix/>
            </a:blip>
            <a:srcRect b="0" l="8222" r="8555" t="0"/>
            <a:stretch/>
          </p:blipFill>
          <p:spPr>
            <a:xfrm>
              <a:off x="6073890" y="244725"/>
              <a:ext cx="2907900" cy="1965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252" name="Google Shape;252;p26"/>
            <p:cNvSpPr txBox="1"/>
            <p:nvPr/>
          </p:nvSpPr>
          <p:spPr>
            <a:xfrm>
              <a:off x="6898300" y="2251913"/>
              <a:ext cx="12591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swald"/>
                  <a:ea typeface="Oswald"/>
                  <a:cs typeface="Oswald"/>
                  <a:sym typeface="Oswald"/>
                </a:rPr>
                <a:t>Triton</a:t>
              </a:r>
              <a:endParaRPr sz="11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53" name="Google Shape;253;p26"/>
          <p:cNvGrpSpPr/>
          <p:nvPr/>
        </p:nvGrpSpPr>
        <p:grpSpPr>
          <a:xfrm>
            <a:off x="4460454" y="1113014"/>
            <a:ext cx="3444204" cy="3077805"/>
            <a:chOff x="6382150" y="2647512"/>
            <a:chExt cx="2291401" cy="2270438"/>
          </a:xfrm>
        </p:grpSpPr>
        <p:pic>
          <p:nvPicPr>
            <p:cNvPr id="254" name="Google Shape;254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82151" y="2647512"/>
              <a:ext cx="2291400" cy="1965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255" name="Google Shape;255;p26"/>
            <p:cNvSpPr txBox="1"/>
            <p:nvPr/>
          </p:nvSpPr>
          <p:spPr>
            <a:xfrm>
              <a:off x="6382150" y="4656950"/>
              <a:ext cx="22110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swald"/>
                  <a:ea typeface="Oswald"/>
                  <a:cs typeface="Oswald"/>
                  <a:sym typeface="Oswald"/>
                </a:rPr>
                <a:t>Saturnian System: Titan</a:t>
              </a:r>
              <a:endParaRPr sz="1100"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256" name="Google Shape;256;p26"/>
          <p:cNvCxnSpPr>
            <a:stCxn id="246" idx="3"/>
            <a:endCxn id="255" idx="1"/>
          </p:cNvCxnSpPr>
          <p:nvPr/>
        </p:nvCxnSpPr>
        <p:spPr>
          <a:xfrm>
            <a:off x="2639150" y="3110200"/>
            <a:ext cx="1821300" cy="90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6"/>
          <p:cNvCxnSpPr>
            <a:stCxn id="247" idx="3"/>
          </p:cNvCxnSpPr>
          <p:nvPr/>
        </p:nvCxnSpPr>
        <p:spPr>
          <a:xfrm flipH="1" rot="10800000">
            <a:off x="2639150" y="3682475"/>
            <a:ext cx="1782900" cy="44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 rotWithShape="1">
          <a:blip r:embed="rId3">
            <a:alphaModFix/>
          </a:blip>
          <a:srcRect b="0" l="16851" r="16831" t="0"/>
          <a:stretch/>
        </p:blipFill>
        <p:spPr>
          <a:xfrm>
            <a:off x="456550" y="1594775"/>
            <a:ext cx="3241500" cy="274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>
            <p:ph type="title"/>
          </p:nvPr>
        </p:nvSpPr>
        <p:spPr>
          <a:xfrm>
            <a:off x="311700" y="445025"/>
            <a:ext cx="3386400" cy="572700"/>
          </a:xfrm>
          <a:prstGeom prst="rect">
            <a:avLst/>
          </a:prstGeom>
          <a:solidFill>
            <a:srgbClr val="070101">
              <a:alpha val="1188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Conclusion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64" name="Google Shape;264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5" name="Google Shape;265;p27"/>
          <p:cNvGraphicFramePr/>
          <p:nvPr/>
        </p:nvGraphicFramePr>
        <p:xfrm>
          <a:off x="456450" y="1594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{A641E57F-00F5-48B0-B28B-A8347B1E7AB3}</a:tableStyleId>
              </a:tblPr>
              <a:tblGrid>
                <a:gridCol w="1439325"/>
                <a:gridCol w="1802275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Average Errors During Each Flyby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Planet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Average Error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Earth 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2.48%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Jupiter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15.24%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Saturn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13.63%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Uranus 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3.33%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Neptune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7.79%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0101">
                        <a:alpha val="2813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66" name="Google Shape;2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227" y="0"/>
            <a:ext cx="3386400" cy="2550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446" y="2489450"/>
            <a:ext cx="3429900" cy="26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0" y="2171550"/>
            <a:ext cx="9144000" cy="800400"/>
          </a:xfrm>
          <a:prstGeom prst="rect">
            <a:avLst/>
          </a:prstGeom>
          <a:solidFill>
            <a:srgbClr val="070101">
              <a:alpha val="281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Q&amp;A?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pics here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95563" cy="18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44550"/>
            <a:ext cx="1836450" cy="18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363" y="152400"/>
            <a:ext cx="2341291" cy="18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1250" y="3154650"/>
            <a:ext cx="1938234" cy="18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1884" y="3154650"/>
            <a:ext cx="1648426" cy="18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4054" y="152400"/>
            <a:ext cx="2350656" cy="18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7552" y="-121750"/>
            <a:ext cx="2975826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10">
            <a:alphaModFix/>
          </a:blip>
          <a:srcRect b="0" l="16851" r="16831" t="0"/>
          <a:stretch/>
        </p:blipFill>
        <p:spPr>
          <a:xfrm>
            <a:off x="1208150" y="1732400"/>
            <a:ext cx="2088351" cy="177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11">
            <a:alphaModFix/>
          </a:blip>
          <a:srcRect b="23209" l="28958" r="31366" t="12973"/>
          <a:stretch/>
        </p:blipFill>
        <p:spPr>
          <a:xfrm>
            <a:off x="6189225" y="3154650"/>
            <a:ext cx="2145624" cy="19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12">
            <a:alphaModFix/>
          </a:blip>
          <a:srcRect b="0" l="26287" r="26029" t="0"/>
          <a:stretch/>
        </p:blipFill>
        <p:spPr>
          <a:xfrm>
            <a:off x="5632325" y="0"/>
            <a:ext cx="1501527" cy="177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13">
            <a:alphaModFix/>
          </a:blip>
          <a:srcRect b="0" l="17615" r="17764" t="0"/>
          <a:stretch/>
        </p:blipFill>
        <p:spPr>
          <a:xfrm>
            <a:off x="5435850" y="1068600"/>
            <a:ext cx="2898999" cy="25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14">
            <a:alphaModFix/>
          </a:blip>
          <a:srcRect b="0" l="8222" r="8555" t="0"/>
          <a:stretch/>
        </p:blipFill>
        <p:spPr>
          <a:xfrm>
            <a:off x="2298725" y="853100"/>
            <a:ext cx="3550824" cy="240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645900" y="1998050"/>
            <a:ext cx="7852200" cy="861000"/>
          </a:xfrm>
          <a:prstGeom prst="rect">
            <a:avLst/>
          </a:prstGeom>
          <a:solidFill>
            <a:srgbClr val="070101">
              <a:alpha val="2813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 </a:t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‹#›</a:t>
            </a:fld>
            <a:endParaRPr>
              <a:solidFill>
                <a:schemeClr val="accent3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" y="0"/>
            <a:ext cx="461689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6"/>
          <p:cNvCxnSpPr/>
          <p:nvPr/>
        </p:nvCxnSpPr>
        <p:spPr>
          <a:xfrm>
            <a:off x="7006986" y="6"/>
            <a:ext cx="10200" cy="5073300"/>
          </a:xfrm>
          <a:prstGeom prst="straightConnector1">
            <a:avLst/>
          </a:prstGeom>
          <a:noFill/>
          <a:ln cap="flat" cmpd="sng" w="28575">
            <a:solidFill>
              <a:srgbClr val="060C1B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" name="Google Shape;95;p16"/>
          <p:cNvSpPr/>
          <p:nvPr/>
        </p:nvSpPr>
        <p:spPr>
          <a:xfrm>
            <a:off x="5189675" y="369050"/>
            <a:ext cx="1596600" cy="838800"/>
          </a:xfrm>
          <a:prstGeom prst="roundRect">
            <a:avLst>
              <a:gd fmla="val 16667" name="adj"/>
            </a:avLst>
          </a:prstGeom>
          <a:solidFill>
            <a:srgbClr val="F1B63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Mission Overview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7123925" y="1207850"/>
            <a:ext cx="1596600" cy="838800"/>
          </a:xfrm>
          <a:prstGeom prst="roundRect">
            <a:avLst>
              <a:gd fmla="val 16667" name="adj"/>
            </a:avLst>
          </a:prstGeom>
          <a:solidFill>
            <a:srgbClr val="02011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Attitude Orbital Control System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5261275" y="2117250"/>
            <a:ext cx="1596600" cy="838800"/>
          </a:xfrm>
          <a:prstGeom prst="roundRect">
            <a:avLst>
              <a:gd fmla="val 16667" name="adj"/>
            </a:avLst>
          </a:prstGeom>
          <a:solidFill>
            <a:srgbClr val="0D2A7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On-Board Instrumentation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7123850" y="3026650"/>
            <a:ext cx="1596600" cy="838800"/>
          </a:xfrm>
          <a:prstGeom prst="roundRect">
            <a:avLst>
              <a:gd fmla="val 16667" name="adj"/>
            </a:avLst>
          </a:prstGeom>
          <a:solidFill>
            <a:srgbClr val="C8D7E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Orbital Trajectory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261275" y="3865450"/>
            <a:ext cx="1596600" cy="838800"/>
          </a:xfrm>
          <a:prstGeom prst="roundRect">
            <a:avLst>
              <a:gd fmla="val 16667" name="adj"/>
            </a:avLst>
          </a:prstGeom>
          <a:solidFill>
            <a:srgbClr val="8952C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Model-Trajectory Comparison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2375" y="0"/>
            <a:ext cx="4617000" cy="554100"/>
          </a:xfrm>
          <a:prstGeom prst="rect">
            <a:avLst/>
          </a:prstGeom>
          <a:solidFill>
            <a:srgbClr val="FFFFFF">
              <a:alpha val="51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Executive Summary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-25" y="4789500"/>
            <a:ext cx="90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NASA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, “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Galleries of Images Voyager Took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” 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NASA Image Gallery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Various Dates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.Available: </a:t>
            </a:r>
            <a:r>
              <a:rPr lang="en" sz="10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https://voyager.jpl.nasa.gov/galleries/images-voyager-took/</a:t>
            </a:r>
            <a:endParaRPr sz="1300">
              <a:solidFill>
                <a:srgbClr val="4A86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rgbClr val="070101">
              <a:alpha val="2813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Overview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-25" y="4789500"/>
            <a:ext cx="90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“Galleries of Images Voyager Took” </a:t>
            </a:r>
            <a:r>
              <a:rPr i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 Image Gallery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Dates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.Available: </a:t>
            </a:r>
            <a:r>
              <a:rPr lang="en" sz="10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https://voyager.jpl.nasa.gov/galleries/images-voyager-took/</a:t>
            </a:r>
            <a:endParaRPr sz="13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971825" y="1002450"/>
            <a:ext cx="24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Oswald"/>
                <a:ea typeface="Oswald"/>
                <a:cs typeface="Oswald"/>
                <a:sym typeface="Oswald"/>
              </a:rPr>
              <a:t>Neptune</a:t>
            </a:r>
            <a:endParaRPr b="1" sz="1000" u="sng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August 25th 1989 03:56:00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-349325" y="1154850"/>
            <a:ext cx="250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Oswald"/>
                <a:ea typeface="Oswald"/>
                <a:cs typeface="Oswald"/>
                <a:sym typeface="Oswald"/>
              </a:rPr>
              <a:t>Launch</a:t>
            </a:r>
            <a:endParaRPr b="1" sz="1000" u="sng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August 20th 1977 14:29:44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871138" y="3492375"/>
            <a:ext cx="143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Oswald"/>
                <a:ea typeface="Oswald"/>
                <a:cs typeface="Oswald"/>
                <a:sym typeface="Oswald"/>
              </a:rPr>
              <a:t>Jupiter</a:t>
            </a:r>
            <a:endParaRPr b="1" sz="1000" u="sng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July 9th 1979 22:29:00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500450" y="1002450"/>
            <a:ext cx="217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Oswald"/>
                <a:ea typeface="Oswald"/>
                <a:cs typeface="Oswald"/>
                <a:sym typeface="Oswald"/>
              </a:rPr>
              <a:t>Saturn</a:t>
            </a:r>
            <a:endParaRPr b="1" sz="1000" u="sng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August 26th 1981 01:21:00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441450" y="3439275"/>
            <a:ext cx="197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Oswald"/>
                <a:ea typeface="Oswald"/>
                <a:cs typeface="Oswald"/>
                <a:sym typeface="Oswald"/>
              </a:rPr>
              <a:t>Uranus</a:t>
            </a:r>
            <a:endParaRPr b="1" sz="1000" u="sng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January 24th 1986 17:59:00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 flipH="1" rot="10800000">
            <a:off x="385775" y="2413125"/>
            <a:ext cx="8286900" cy="23700"/>
          </a:xfrm>
          <a:prstGeom prst="straightConnector1">
            <a:avLst/>
          </a:prstGeom>
          <a:noFill/>
          <a:ln cap="flat" cmpd="sng" w="19050">
            <a:solidFill>
              <a:srgbClr val="060C1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75" y="2837625"/>
            <a:ext cx="1345200" cy="2002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275" y="1002450"/>
            <a:ext cx="1941000" cy="109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450" y="3269775"/>
            <a:ext cx="1941000" cy="109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7650" y="932250"/>
            <a:ext cx="1819800" cy="109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7083" y="3298126"/>
            <a:ext cx="1552800" cy="103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25" name="Google Shape;125;p18"/>
          <p:cNvCxnSpPr>
            <a:endCxn id="115" idx="2"/>
          </p:cNvCxnSpPr>
          <p:nvPr/>
        </p:nvCxnSpPr>
        <p:spPr>
          <a:xfrm rot="-5400000">
            <a:off x="487975" y="2014050"/>
            <a:ext cx="630300" cy="204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60C1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6" name="Google Shape;126;p18"/>
          <p:cNvCxnSpPr>
            <a:stCxn id="120" idx="0"/>
          </p:cNvCxnSpPr>
          <p:nvPr/>
        </p:nvCxnSpPr>
        <p:spPr>
          <a:xfrm flipH="1" rot="5400000">
            <a:off x="635875" y="2496525"/>
            <a:ext cx="413700" cy="26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60C1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8"/>
          <p:cNvCxnSpPr>
            <a:stCxn id="122" idx="0"/>
            <a:endCxn id="117" idx="2"/>
          </p:cNvCxnSpPr>
          <p:nvPr/>
        </p:nvCxnSpPr>
        <p:spPr>
          <a:xfrm rot="-5400000">
            <a:off x="3719000" y="2400825"/>
            <a:ext cx="1620900" cy="117000"/>
          </a:xfrm>
          <a:prstGeom prst="curvedConnector3">
            <a:avLst>
              <a:gd fmla="val 53133" name="adj1"/>
            </a:avLst>
          </a:prstGeom>
          <a:noFill/>
          <a:ln cap="flat" cmpd="sng" w="19050">
            <a:solidFill>
              <a:srgbClr val="060C1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8"/>
          <p:cNvCxnSpPr>
            <a:stCxn id="123" idx="2"/>
            <a:endCxn id="118" idx="0"/>
          </p:cNvCxnSpPr>
          <p:nvPr/>
        </p:nvCxnSpPr>
        <p:spPr>
          <a:xfrm flipH="1" rot="-5400000">
            <a:off x="5680950" y="2690550"/>
            <a:ext cx="1415400" cy="82200"/>
          </a:xfrm>
          <a:prstGeom prst="curvedConnector3">
            <a:avLst>
              <a:gd fmla="val 46750" name="adj1"/>
            </a:avLst>
          </a:prstGeom>
          <a:noFill/>
          <a:ln cap="flat" cmpd="sng" w="19050">
            <a:solidFill>
              <a:srgbClr val="060C1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8"/>
          <p:cNvSpPr/>
          <p:nvPr/>
        </p:nvSpPr>
        <p:spPr>
          <a:xfrm>
            <a:off x="8184850" y="1726500"/>
            <a:ext cx="341050" cy="1555950"/>
          </a:xfrm>
          <a:custGeom>
            <a:rect b="b" l="l" r="r" t="t"/>
            <a:pathLst>
              <a:path extrusionOk="0" h="62238" w="13642">
                <a:moveTo>
                  <a:pt x="0" y="62238"/>
                </a:moveTo>
                <a:cubicBezTo>
                  <a:pt x="2274" y="58330"/>
                  <a:pt x="13499" y="49165"/>
                  <a:pt x="13641" y="38792"/>
                </a:cubicBezTo>
                <a:cubicBezTo>
                  <a:pt x="13783" y="28419"/>
                  <a:pt x="2984" y="6465"/>
                  <a:pt x="852" y="0"/>
                </a:cubicBezTo>
              </a:path>
            </a:pathLst>
          </a:custGeom>
          <a:noFill/>
          <a:ln cap="flat" cmpd="sng" w="19050">
            <a:solidFill>
              <a:srgbClr val="060C1B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0" name="Google Shape;130;p18"/>
          <p:cNvSpPr/>
          <p:nvPr/>
        </p:nvSpPr>
        <p:spPr>
          <a:xfrm>
            <a:off x="2470574" y="2099500"/>
            <a:ext cx="257700" cy="1300200"/>
          </a:xfrm>
          <a:custGeom>
            <a:rect b="b" l="l" r="r" t="t"/>
            <a:pathLst>
              <a:path extrusionOk="0" h="52008" w="10308">
                <a:moveTo>
                  <a:pt x="5619" y="52008"/>
                </a:moveTo>
                <a:cubicBezTo>
                  <a:pt x="4695" y="48171"/>
                  <a:pt x="-704" y="37656"/>
                  <a:pt x="77" y="28988"/>
                </a:cubicBezTo>
                <a:cubicBezTo>
                  <a:pt x="859" y="20320"/>
                  <a:pt x="8603" y="4831"/>
                  <a:pt x="10308" y="0"/>
                </a:cubicBezTo>
              </a:path>
            </a:pathLst>
          </a:custGeom>
          <a:noFill/>
          <a:ln cap="flat" cmpd="sng" w="19050">
            <a:solidFill>
              <a:srgbClr val="060C1B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31" name="Google Shape;131;p18"/>
          <p:cNvSpPr txBox="1"/>
          <p:nvPr/>
        </p:nvSpPr>
        <p:spPr>
          <a:xfrm>
            <a:off x="304375" y="4780650"/>
            <a:ext cx="9519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N. A. S. A. J. P. Laboratory, “JPL and the space age: The footsteps of voyager (NASA documentary),” SciTechDaily, 08-Apr-2023. [Online]. Available: https://scitechdaily.com/jpl-and-the-space-age-the-footsteps-of-voyager-nasa-documentary/. 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2375" y="0"/>
            <a:ext cx="4617000" cy="554100"/>
          </a:xfrm>
          <a:prstGeom prst="rect">
            <a:avLst/>
          </a:prstGeom>
          <a:solidFill>
            <a:srgbClr val="FFFFFF">
              <a:alpha val="51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Mission Overview: Flight Timeline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0" y="4804800"/>
            <a:ext cx="90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“Voyager - Images voyager took of Neptune,” NASA. [Online]. Available: https://voyager.jpl.nasa.gov/galleries/images-voyager-took/neptune/. 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111763" y="902575"/>
            <a:ext cx="350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rage"/>
              <a:buChar char="-"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Observe</a:t>
            </a: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 Jupiter’s magnetic field, moons, volcanos, and its red spot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107875" y="1508325"/>
            <a:ext cx="350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rage"/>
              <a:buChar char="-"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Study Saturn’s rings, atmosphere, discovered three new moons, and magnetic field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111763" y="2279825"/>
            <a:ext cx="350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rage"/>
              <a:buChar char="-"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Measured Uranus' magnetic field, atmosphere, and discovered 10 new moons 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07875" y="3006875"/>
            <a:ext cx="350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rage"/>
              <a:buChar char="-"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Study Neptune including the planet's Great Dark Spot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412" y="115000"/>
            <a:ext cx="2594600" cy="1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475" y="115000"/>
            <a:ext cx="2406301" cy="28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575" y="2994199"/>
            <a:ext cx="2848394" cy="16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6600" y="2146900"/>
            <a:ext cx="2109812" cy="2202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107875" y="3616475"/>
            <a:ext cx="3681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verage"/>
              <a:buChar char="-"/>
            </a:pPr>
            <a:r>
              <a:rPr lang="en" sz="1300">
                <a:latin typeface="Average"/>
                <a:ea typeface="Average"/>
                <a:cs typeface="Average"/>
                <a:sym typeface="Average"/>
              </a:rPr>
              <a:t>Currently exploring the outer regions of our solar system and interstellar space, providing valuable information about the heliosphere and cosmic environment.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12375" y="0"/>
            <a:ext cx="3905100" cy="554100"/>
          </a:xfrm>
          <a:prstGeom prst="rect">
            <a:avLst/>
          </a:prstGeom>
          <a:solidFill>
            <a:srgbClr val="FFFFFF">
              <a:alpha val="51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Mission Overview: Purpose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rgbClr val="070101">
              <a:alpha val="2813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Attitude Orbital Control Systems</a:t>
            </a:r>
            <a:endParaRPr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-25" y="4789500"/>
            <a:ext cx="90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“Galleries of Images Voyager Took” </a:t>
            </a:r>
            <a:r>
              <a:rPr i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 Image Gallery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Dates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.Available: </a:t>
            </a:r>
            <a:r>
              <a:rPr lang="en" sz="10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https://voyager.jpl.nasa.gov/galleries/images-voyager-took/</a:t>
            </a:r>
            <a:endParaRPr sz="13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4294967295" type="subTitle"/>
          </p:nvPr>
        </p:nvSpPr>
        <p:spPr>
          <a:xfrm>
            <a:off x="311700" y="357775"/>
            <a:ext cx="85206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Attitude and </a:t>
            </a:r>
            <a:r>
              <a:rPr lang="en" sz="2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Orbital</a:t>
            </a:r>
            <a:r>
              <a:rPr lang="en" sz="2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Control System (AOCS)</a:t>
            </a:r>
            <a:endParaRPr sz="2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439050" y="1139400"/>
            <a:ext cx="4398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Celestial Attitude Control: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Sun Sensors to control Pitch and Yaw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Star Tracker to control Roll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39050" y="2087225"/>
            <a:ext cx="3830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Gyroscopic Attitude Control: 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Set of gyros that sense angular position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39050" y="2797650"/>
            <a:ext cx="5643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Hydrazine Thrusters: 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4 For Pitch Corrections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4 For Yaw Corrections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4 for Roll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4 For Overall Trajectory Corrections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175" y="1087375"/>
            <a:ext cx="4904774" cy="369390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008950" y="2609500"/>
            <a:ext cx="442200" cy="334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7495625" y="2869750"/>
            <a:ext cx="442200" cy="334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6512825" y="3410325"/>
            <a:ext cx="442200" cy="334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7239700" y="3410325"/>
            <a:ext cx="442200" cy="334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6797525" y="2943700"/>
            <a:ext cx="698100" cy="729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1259950" y="4986325"/>
            <a:ext cx="77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31050" y="4860650"/>
            <a:ext cx="9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B. Koerner, “What Voyager 1 uses for fuel.,” 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Slate Magazine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, 06-Nov-2003.Available:</a:t>
            </a:r>
            <a:r>
              <a:rPr lang="en" sz="1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https://slate.com/news-and-politics/2003/11/what-voyager-1-uses-for-fuel.html</a:t>
            </a:r>
            <a:r>
              <a:rPr lang="en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